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Glacial Indifference" panose="020B0604020202020204" charset="0"/>
      <p:regular r:id="rId10"/>
    </p:embeddedFont>
    <p:embeddedFont>
      <p:font typeface="Glacial Indifference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91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75A7D">
                    <a:alpha val="79000"/>
                  </a:srgbClr>
                </a:gs>
                <a:gs pos="100000">
                  <a:srgbClr val="140422">
                    <a:alpha val="79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495981"/>
            <a:ext cx="6766701" cy="871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8"/>
              </a:lnSpc>
            </a:pPr>
            <a:r>
              <a:rPr lang="en-US" sz="3299">
                <a:solidFill>
                  <a:srgbClr val="47CFF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Indicaciones Generales</a:t>
            </a:r>
          </a:p>
          <a:p>
            <a:pPr algn="ctr">
              <a:lnSpc>
                <a:spcPts val="3398"/>
              </a:lnSpc>
            </a:pPr>
            <a:endParaRPr lang="en-US" sz="3299">
              <a:solidFill>
                <a:srgbClr val="47CFF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429223" y="569133"/>
            <a:ext cx="8162619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0"/>
              </a:lnSpc>
            </a:pPr>
            <a:r>
              <a:rPr lang="en-US" sz="3000">
                <a:solidFill>
                  <a:srgbClr val="64CBB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General  Information</a:t>
            </a:r>
          </a:p>
          <a:p>
            <a:pPr algn="ctr">
              <a:lnSpc>
                <a:spcPts val="3090"/>
              </a:lnSpc>
            </a:pPr>
            <a:endParaRPr lang="en-US" sz="3000">
              <a:solidFill>
                <a:srgbClr val="64CBB5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61193" y="1414953"/>
            <a:ext cx="8301715" cy="878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6122" lvl="1" indent="-368061" algn="just">
              <a:lnSpc>
                <a:spcPts val="3511"/>
              </a:lnSpc>
              <a:buFont typeface="Arial"/>
              <a:buChar char="•"/>
            </a:pPr>
            <a:r>
              <a:rPr lang="en-US" sz="3409">
                <a:solidFill>
                  <a:srgbClr val="EFECE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 recomienda el uso de audífonos para que la escucha sea clara.</a:t>
            </a:r>
          </a:p>
          <a:p>
            <a:pPr algn="just">
              <a:lnSpc>
                <a:spcPts val="3511"/>
              </a:lnSpc>
            </a:pPr>
            <a:endParaRPr lang="en-US" sz="3409">
              <a:solidFill>
                <a:srgbClr val="EFECEC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736122" lvl="1" indent="-368061" algn="just">
              <a:lnSpc>
                <a:spcPts val="3511"/>
              </a:lnSpc>
              <a:buFont typeface="Arial"/>
              <a:buChar char="•"/>
            </a:pPr>
            <a:r>
              <a:rPr lang="en-US" sz="3409">
                <a:solidFill>
                  <a:srgbClr val="EFECE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Durante el evento permanecerá activo el módulo de Preguntas y Respuestas, podrán enviar sus consultas por este medio (incluir su nombre y correo electrónico).</a:t>
            </a:r>
          </a:p>
          <a:p>
            <a:pPr algn="just">
              <a:lnSpc>
                <a:spcPts val="3511"/>
              </a:lnSpc>
            </a:pPr>
            <a:endParaRPr lang="en-US" sz="3409">
              <a:solidFill>
                <a:srgbClr val="EFECEC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736122" lvl="1" indent="-368061" algn="just">
              <a:lnSpc>
                <a:spcPts val="3511"/>
              </a:lnSpc>
              <a:buFont typeface="Arial"/>
              <a:buChar char="•"/>
            </a:pPr>
            <a:r>
              <a:rPr lang="en-US" sz="3409">
                <a:solidFill>
                  <a:srgbClr val="EFECE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Contamos con servicio de traducción simultánea, el cual podrán activar en la barra inferior de ZOOM  (Español/Inglés).</a:t>
            </a:r>
          </a:p>
          <a:p>
            <a:pPr algn="just">
              <a:lnSpc>
                <a:spcPts val="3511"/>
              </a:lnSpc>
            </a:pPr>
            <a:endParaRPr lang="en-US" sz="3409">
              <a:solidFill>
                <a:srgbClr val="EFECEC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736122" lvl="1" indent="-368061" algn="just">
              <a:lnSpc>
                <a:spcPts val="3511"/>
              </a:lnSpc>
              <a:buFont typeface="Arial"/>
              <a:buChar char="•"/>
            </a:pPr>
            <a:r>
              <a:rPr lang="en-US" sz="3409">
                <a:solidFill>
                  <a:srgbClr val="EFECE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 informa que el evento será grabado, se realizarán capturas de pantalla de evidencia para difundir en redes sociales y será  transmitido a través de YouTube.</a:t>
            </a:r>
          </a:p>
          <a:p>
            <a:pPr algn="just">
              <a:lnSpc>
                <a:spcPts val="3511"/>
              </a:lnSpc>
            </a:pPr>
            <a:endParaRPr lang="en-US" sz="3409">
              <a:solidFill>
                <a:srgbClr val="EFECEC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0" y="1414953"/>
            <a:ext cx="8301715" cy="807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6122" lvl="1" indent="-368061" algn="just">
              <a:lnSpc>
                <a:spcPts val="3511"/>
              </a:lnSpc>
              <a:buFont typeface="Arial"/>
              <a:buChar char="•"/>
            </a:pPr>
            <a:r>
              <a:rPr lang="en-US" sz="3409" dirty="0">
                <a:solidFill>
                  <a:srgbClr val="64CBB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use of headsets is recommended in order to ensure a clear hearing.</a:t>
            </a:r>
          </a:p>
          <a:p>
            <a:pPr algn="just">
              <a:lnSpc>
                <a:spcPts val="3511"/>
              </a:lnSpc>
            </a:pPr>
            <a:endParaRPr lang="en-US" sz="3409" dirty="0">
              <a:solidFill>
                <a:srgbClr val="64CBB5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736122" lvl="1" indent="-368061" algn="just">
              <a:lnSpc>
                <a:spcPts val="3511"/>
              </a:lnSpc>
              <a:buFont typeface="Arial"/>
              <a:buChar char="•"/>
            </a:pPr>
            <a:r>
              <a:rPr lang="en-US" sz="3409" dirty="0">
                <a:solidFill>
                  <a:srgbClr val="64CBB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During the event you will be able to see the Questions and Answers box active, you will be able to send your questions by this means (include your name and e-mail)..</a:t>
            </a:r>
          </a:p>
          <a:p>
            <a:pPr algn="just">
              <a:lnSpc>
                <a:spcPts val="3511"/>
              </a:lnSpc>
            </a:pPr>
            <a:endParaRPr lang="en-US" sz="3409" dirty="0">
              <a:solidFill>
                <a:srgbClr val="64CBB5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736122" lvl="1" indent="-368061" algn="just">
              <a:lnSpc>
                <a:spcPts val="3511"/>
              </a:lnSpc>
              <a:buFont typeface="Arial"/>
              <a:buChar char="•"/>
            </a:pPr>
            <a:r>
              <a:rPr lang="en-US" sz="3409" dirty="0">
                <a:solidFill>
                  <a:srgbClr val="64CBB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Simultaneous translation service will be available, you can activate it in the bottom bar of ZOOM (Spanish/English).</a:t>
            </a:r>
          </a:p>
          <a:p>
            <a:pPr algn="just">
              <a:lnSpc>
                <a:spcPts val="3511"/>
              </a:lnSpc>
            </a:pPr>
            <a:endParaRPr lang="en-US" sz="3409" dirty="0">
              <a:solidFill>
                <a:srgbClr val="64CBB5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736122" lvl="1" indent="-368061" algn="just">
              <a:lnSpc>
                <a:spcPts val="3511"/>
              </a:lnSpc>
              <a:buFont typeface="Arial"/>
              <a:buChar char="•"/>
            </a:pPr>
            <a:r>
              <a:rPr lang="en-US" sz="3409" dirty="0">
                <a:solidFill>
                  <a:srgbClr val="64CBB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We inform you that the event will be recorded, evidence screenshots will be taken to disseminate in social networks and will be streamed on YouTube.</a:t>
            </a:r>
          </a:p>
          <a:p>
            <a:pPr algn="just">
              <a:lnSpc>
                <a:spcPts val="3511"/>
              </a:lnSpc>
            </a:pPr>
            <a:endParaRPr lang="en-US" sz="3409" dirty="0">
              <a:solidFill>
                <a:srgbClr val="64CBB5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75A7D">
                    <a:alpha val="79000"/>
                  </a:srgbClr>
                </a:gs>
                <a:gs pos="100000">
                  <a:srgbClr val="140422">
                    <a:alpha val="79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4416122"/>
            <a:ext cx="11237432" cy="2558676"/>
            <a:chOff x="0" y="0"/>
            <a:chExt cx="14983242" cy="341156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3190101" cy="3411568"/>
              <a:chOff x="0" y="0"/>
              <a:chExt cx="760036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6003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60036" h="812800">
                    <a:moveTo>
                      <a:pt x="380018" y="0"/>
                    </a:moveTo>
                    <a:cubicBezTo>
                      <a:pt x="170140" y="0"/>
                      <a:pt x="0" y="181951"/>
                      <a:pt x="0" y="406400"/>
                    </a:cubicBezTo>
                    <a:cubicBezTo>
                      <a:pt x="0" y="630849"/>
                      <a:pt x="170140" y="812800"/>
                      <a:pt x="380018" y="812800"/>
                    </a:cubicBezTo>
                    <a:cubicBezTo>
                      <a:pt x="589896" y="812800"/>
                      <a:pt x="760036" y="630849"/>
                      <a:pt x="760036" y="406400"/>
                    </a:cubicBezTo>
                    <a:cubicBezTo>
                      <a:pt x="760036" y="181951"/>
                      <a:pt x="589896" y="0"/>
                      <a:pt x="380018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3471" r="-3471"/>
                </a:stretch>
              </a:blipFill>
              <a:ln w="66675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1E5C76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3725945" y="1326730"/>
              <a:ext cx="5205910" cy="669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36"/>
                </a:lnSpc>
              </a:pPr>
              <a:r>
                <a:rPr lang="en-US" sz="3531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Thomas Bollwein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725945" y="2044029"/>
              <a:ext cx="11257297" cy="597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70"/>
                </a:lnSpc>
              </a:pPr>
              <a:r>
                <a:rPr lang="en-US" sz="3175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Coordinador de Proyecto PTB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725945" y="2689037"/>
              <a:ext cx="11257297" cy="597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70"/>
                </a:lnSpc>
              </a:pPr>
              <a:r>
                <a:rPr lang="en-US" sz="3175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PTB Project Coordinator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35688" y="4416122"/>
            <a:ext cx="7841341" cy="2558676"/>
            <a:chOff x="0" y="0"/>
            <a:chExt cx="10455121" cy="341156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3411568" cy="3411568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66675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1E5C76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3984612" y="1326730"/>
              <a:ext cx="5567321" cy="669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36"/>
                </a:lnSpc>
              </a:pPr>
              <a:r>
                <a:rPr lang="en-US" sz="3531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Paola Mársico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984612" y="2044029"/>
              <a:ext cx="6470509" cy="597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70"/>
                </a:lnSpc>
              </a:pPr>
              <a:r>
                <a:rPr lang="en-US" sz="3175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Presidente del MLA de IAAC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984612" y="2689037"/>
              <a:ext cx="3698408" cy="597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70"/>
                </a:lnSpc>
              </a:pPr>
              <a:r>
                <a:rPr lang="en-US" sz="3175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IAAC MLA Chair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1449640"/>
            <a:ext cx="18288000" cy="465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7"/>
              </a:lnSpc>
            </a:pPr>
            <a:r>
              <a:rPr lang="en-US" sz="3482">
                <a:solidFill>
                  <a:srgbClr val="EFECE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Bienvenida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0" y="1988729"/>
            <a:ext cx="18288000" cy="465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7"/>
              </a:lnSpc>
            </a:pPr>
            <a:r>
              <a:rPr lang="en-US" sz="3482">
                <a:solidFill>
                  <a:srgbClr val="64CBB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welcome Remarks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864201" y="9144817"/>
            <a:ext cx="2712828" cy="667531"/>
            <a:chOff x="0" y="0"/>
            <a:chExt cx="3617104" cy="89004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90012" cy="890012"/>
            </a:xfrm>
            <a:custGeom>
              <a:avLst/>
              <a:gdLst/>
              <a:ahLst/>
              <a:cxnLst/>
              <a:rect l="l" t="t" r="r" b="b"/>
              <a:pathLst>
                <a:path w="890012" h="890012">
                  <a:moveTo>
                    <a:pt x="0" y="0"/>
                  </a:moveTo>
                  <a:lnTo>
                    <a:pt x="890012" y="0"/>
                  </a:lnTo>
                  <a:lnTo>
                    <a:pt x="890012" y="890012"/>
                  </a:lnTo>
                  <a:lnTo>
                    <a:pt x="0" y="8900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99197" y="379123"/>
              <a:ext cx="2517907" cy="510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30"/>
                </a:lnSpc>
                <a:spcBef>
                  <a:spcPct val="0"/>
                </a:spcBef>
              </a:pPr>
              <a:r>
                <a:rPr lang="en-US" sz="2748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A4dt Project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913530" y="9037229"/>
            <a:ext cx="3372074" cy="882709"/>
            <a:chOff x="0" y="0"/>
            <a:chExt cx="4496099" cy="11769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69260" cy="1176945"/>
            </a:xfrm>
            <a:custGeom>
              <a:avLst/>
              <a:gdLst/>
              <a:ahLst/>
              <a:cxnLst/>
              <a:rect l="l" t="t" r="r" b="b"/>
              <a:pathLst>
                <a:path w="1569260" h="1176945">
                  <a:moveTo>
                    <a:pt x="0" y="0"/>
                  </a:moveTo>
                  <a:lnTo>
                    <a:pt x="1569260" y="0"/>
                  </a:lnTo>
                  <a:lnTo>
                    <a:pt x="1569260" y="1176945"/>
                  </a:lnTo>
                  <a:lnTo>
                    <a:pt x="0" y="1176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569260" y="488227"/>
              <a:ext cx="2926838" cy="545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36"/>
                </a:lnSpc>
                <a:spcBef>
                  <a:spcPct val="0"/>
                </a:spcBef>
              </a:pPr>
              <a:r>
                <a:rPr lang="en-US" sz="2948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@A4DT_iaac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75A7D">
                    <a:alpha val="79000"/>
                  </a:srgbClr>
                </a:gs>
                <a:gs pos="100000">
                  <a:srgbClr val="140422">
                    <a:alpha val="79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157378" y="2675420"/>
            <a:ext cx="9084308" cy="1783731"/>
            <a:chOff x="0" y="0"/>
            <a:chExt cx="12112411" cy="2378308"/>
          </a:xfrm>
        </p:grpSpPr>
        <p:sp>
          <p:nvSpPr>
            <p:cNvPr id="7" name="TextBox 7"/>
            <p:cNvSpPr txBox="1"/>
            <p:nvPr/>
          </p:nvSpPr>
          <p:spPr>
            <a:xfrm>
              <a:off x="2777795" y="929803"/>
              <a:ext cx="3881150" cy="461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35"/>
                </a:lnSpc>
              </a:pPr>
              <a:r>
                <a:rPr lang="en-US" sz="2461" dirty="0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Carlos Echeverria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0"/>
              <a:ext cx="2378308" cy="2378308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66675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1E5C76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2777795" y="1429855"/>
              <a:ext cx="9334616" cy="411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79"/>
                </a:lnSpc>
              </a:pPr>
              <a:r>
                <a:rPr lang="en-US" sz="2213" dirty="0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Presidente del </a:t>
              </a:r>
              <a:r>
                <a:rPr lang="en-US" sz="2213" dirty="0" err="1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Comité</a:t>
              </a:r>
              <a:r>
                <a:rPr lang="en-US" sz="2213" dirty="0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de </a:t>
              </a:r>
              <a:r>
                <a:rPr lang="en-US" sz="2213" dirty="0" err="1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Apoyo</a:t>
              </a:r>
              <a:r>
                <a:rPr lang="en-US" sz="2213" dirty="0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al Desarrollo de IAF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777795" y="1879509"/>
              <a:ext cx="9334616" cy="411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79"/>
                </a:lnSpc>
              </a:pPr>
              <a:r>
                <a:rPr lang="en-US" sz="2213" dirty="0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IAF Development Support Committee Chair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49763" y="5390190"/>
            <a:ext cx="8394237" cy="1664093"/>
            <a:chOff x="0" y="0"/>
            <a:chExt cx="11192316" cy="2218791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218791" cy="2218791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b="-27314"/>
                </a:stretch>
              </a:blipFill>
              <a:ln w="66675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1E5C76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483789" y="440974"/>
              <a:ext cx="3620834" cy="4379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65"/>
                </a:lnSpc>
              </a:pPr>
              <a:r>
                <a:rPr lang="en-US" sz="2296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Gabriela Zamora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483789" y="907487"/>
              <a:ext cx="8708526" cy="750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6"/>
                </a:lnSpc>
              </a:pPr>
              <a:r>
                <a:rPr lang="en-US" sz="2065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Especialista de Calidad y Obstáculos Técnicos al Comercio, CAN.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483789" y="1827870"/>
              <a:ext cx="8708526" cy="390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6"/>
                </a:lnSpc>
              </a:pPr>
              <a:r>
                <a:rPr lang="en-US" sz="2065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Quality and Technical Barriers to Trade Specialist, CAN.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49763" y="7987733"/>
            <a:ext cx="8633333" cy="1695181"/>
            <a:chOff x="0" y="0"/>
            <a:chExt cx="11511111" cy="226024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260241" cy="226024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66675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1E5C76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639896" y="876011"/>
              <a:ext cx="3688477" cy="446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09"/>
                </a:lnSpc>
              </a:pPr>
              <a:r>
                <a:rPr lang="en-US" sz="2339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Mann Nguyen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639896" y="1351238"/>
              <a:ext cx="8871215" cy="398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66"/>
                </a:lnSpc>
              </a:pPr>
              <a:r>
                <a:rPr lang="en-US" sz="2103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Responsable de Política Digital, TIC Council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639896" y="1778571"/>
              <a:ext cx="8871215" cy="398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66"/>
                </a:lnSpc>
              </a:pPr>
              <a:r>
                <a:rPr lang="en-US" sz="2103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TIC Council, Digital Policy Manager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580315" y="511062"/>
            <a:ext cx="12050684" cy="831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en-US" sz="3200">
                <a:solidFill>
                  <a:srgbClr val="EFECE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Transformación digital que se adapta a las necesidades de la infraestructura de la calidad.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0" y="765683"/>
            <a:ext cx="4496289" cy="576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6"/>
              </a:lnSpc>
            </a:pPr>
            <a:r>
              <a:rPr lang="en-US" sz="420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PANEL 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157378" y="1595127"/>
            <a:ext cx="11101922" cy="831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en-US" sz="3200">
                <a:solidFill>
                  <a:srgbClr val="64CBB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Digital transformation that adapts to quality infrastructure needs 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9144000" y="5340562"/>
            <a:ext cx="9144000" cy="1692058"/>
            <a:chOff x="0" y="0"/>
            <a:chExt cx="12192000" cy="2256077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2256077" cy="2256077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b="-50273"/>
                </a:stretch>
              </a:blipFill>
              <a:ln w="66675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1E5C76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2635033" y="874450"/>
              <a:ext cx="3681681" cy="445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05"/>
                </a:lnSpc>
              </a:pPr>
              <a:r>
                <a:rPr lang="en-US" sz="2335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Abdel Kassou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635033" y="1348802"/>
              <a:ext cx="9556967" cy="397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62"/>
                </a:lnSpc>
              </a:pPr>
              <a:r>
                <a:rPr lang="en-US" sz="2099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Co-coordinador Grupo de IAF en Transformación Digital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635033" y="1775346"/>
              <a:ext cx="9445270" cy="397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62"/>
                </a:lnSpc>
              </a:pPr>
              <a:r>
                <a:rPr lang="en-US" sz="2099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Co- Convener of IAF Digital Transformation Working  Group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144000" y="7985322"/>
            <a:ext cx="8865063" cy="1655610"/>
            <a:chOff x="0" y="0"/>
            <a:chExt cx="11820084" cy="2207479"/>
          </a:xfrm>
        </p:grpSpPr>
        <p:sp>
          <p:nvSpPr>
            <p:cNvPr id="34" name="TextBox 34"/>
            <p:cNvSpPr txBox="1"/>
            <p:nvPr/>
          </p:nvSpPr>
          <p:spPr>
            <a:xfrm>
              <a:off x="2578272" y="856229"/>
              <a:ext cx="3602375" cy="4355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53"/>
                </a:lnSpc>
              </a:pPr>
              <a:r>
                <a:rPr lang="en-US" sz="2284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Sheronda Jeffries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2578272" y="1320363"/>
              <a:ext cx="9241812" cy="388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16"/>
                </a:lnSpc>
              </a:pPr>
              <a:r>
                <a:rPr lang="en-US" sz="2054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Coordinadora Grupo de IAF en Transformación Digital</a:t>
              </a:r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0" y="0"/>
              <a:ext cx="2207479" cy="2207479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27182" r="-30950" b="-110799"/>
                </a:stretch>
              </a:blipFill>
              <a:ln w="66675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1E5C76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2578272" y="1818698"/>
              <a:ext cx="8664130" cy="388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16"/>
                </a:lnSpc>
              </a:pPr>
              <a:r>
                <a:rPr lang="en-US" sz="2054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Convener of IAF Digital Transformation Working  Group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75A7D">
                    <a:alpha val="79000"/>
                  </a:srgbClr>
                </a:gs>
                <a:gs pos="100000">
                  <a:srgbClr val="140422">
                    <a:alpha val="79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75961" y="705920"/>
            <a:ext cx="15112039" cy="831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en-US" sz="3200">
                <a:solidFill>
                  <a:srgbClr val="EFECE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Nuevas tecnologías para la optimización de procesos de evaluación de la </a:t>
            </a:r>
          </a:p>
          <a:p>
            <a:pPr algn="ctr">
              <a:lnSpc>
                <a:spcPts val="3296"/>
              </a:lnSpc>
            </a:pPr>
            <a:r>
              <a:rPr lang="en-US" sz="3200">
                <a:solidFill>
                  <a:srgbClr val="EFECE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conformidad y acreditación, una mirada desde la normalización.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28396" y="1950339"/>
            <a:ext cx="14351418" cy="831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en-US" sz="3200">
                <a:solidFill>
                  <a:srgbClr val="64CBB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New technologies for the optimization of conformity assessment and </a:t>
            </a:r>
          </a:p>
          <a:p>
            <a:pPr algn="ctr">
              <a:lnSpc>
                <a:spcPts val="3296"/>
              </a:lnSpc>
            </a:pPr>
            <a:r>
              <a:rPr lang="en-US" sz="3200">
                <a:solidFill>
                  <a:srgbClr val="64CBB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accreditation processes, a view from standardization.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045940" y="4252454"/>
            <a:ext cx="9733875" cy="1911276"/>
            <a:chOff x="0" y="0"/>
            <a:chExt cx="12978500" cy="2548367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548367" cy="2548367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66675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1E5C76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976419" y="993564"/>
              <a:ext cx="4158668" cy="497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16"/>
                </a:lnSpc>
              </a:pPr>
              <a:r>
                <a:rPr lang="en-US" sz="2637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Ilse Delgado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976419" y="1519846"/>
              <a:ext cx="10002081" cy="453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42"/>
                </a:lnSpc>
              </a:pPr>
              <a:r>
                <a:rPr lang="en-US" sz="2371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Co-coordinador del WG 31 de CASCO - ISO/IEC 17020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976419" y="2001653"/>
              <a:ext cx="10002081" cy="453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42"/>
                </a:lnSpc>
              </a:pPr>
              <a:r>
                <a:rPr lang="en-US" sz="2371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Co-convener CASCO WG31 ISO/IEC 17020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45940" y="7347024"/>
            <a:ext cx="9733875" cy="1911276"/>
            <a:chOff x="0" y="0"/>
            <a:chExt cx="12978500" cy="2548367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2548367" cy="2548367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66675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1E5C76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976419" y="993564"/>
              <a:ext cx="4158668" cy="497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16"/>
                </a:lnSpc>
              </a:pPr>
              <a:r>
                <a:rPr lang="en-US" sz="2637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Vijay Krishna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976419" y="1519846"/>
              <a:ext cx="10002081" cy="453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42"/>
                </a:lnSpc>
              </a:pPr>
              <a:r>
                <a:rPr lang="en-US" sz="2371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Experto del WG 30 de CASCO - ISO/IEC 17024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976419" y="2095136"/>
              <a:ext cx="10002081" cy="453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42"/>
                </a:lnSpc>
              </a:pPr>
              <a:r>
                <a:rPr lang="en-US" sz="2371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Expert CASCO WG30 – ISO/IEC 17024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05219" y="5492006"/>
            <a:ext cx="7140721" cy="2242448"/>
            <a:chOff x="0" y="0"/>
            <a:chExt cx="9520962" cy="2989931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2989931" cy="298993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66675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1E5C76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3479784" y="1338605"/>
              <a:ext cx="4410663" cy="53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81"/>
                </a:lnSpc>
              </a:pPr>
              <a:r>
                <a:rPr lang="en-US" sz="2797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Ferney Chaparro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479784" y="1906880"/>
              <a:ext cx="6041178" cy="472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0"/>
                </a:lnSpc>
              </a:pPr>
              <a:r>
                <a:rPr lang="en-US" sz="2515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Secretario  de IAAC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479784" y="2417882"/>
              <a:ext cx="5056679" cy="472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0"/>
                </a:lnSpc>
              </a:pPr>
              <a:r>
                <a:rPr lang="en-US" sz="2515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IAAC Secretary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0" y="1316722"/>
            <a:ext cx="3802355" cy="576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6"/>
              </a:lnSpc>
            </a:pPr>
            <a:r>
              <a:rPr lang="en-US" sz="420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PANEL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75A7D">
                    <a:alpha val="79000"/>
                  </a:srgbClr>
                </a:gs>
                <a:gs pos="100000">
                  <a:srgbClr val="140422">
                    <a:alpha val="79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62463" y="7562488"/>
            <a:ext cx="5082486" cy="2099597"/>
            <a:chOff x="0" y="0"/>
            <a:chExt cx="6776647" cy="279946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799462" cy="2799462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63825" r="-93631" b="-71325"/>
                </a:stretch>
              </a:blipFill>
              <a:ln w="66675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1E5C76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3269691" y="1097232"/>
              <a:ext cx="3506957" cy="540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4"/>
                </a:lnSpc>
              </a:pPr>
              <a:r>
                <a:rPr lang="en-US" sz="2897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Ron Josias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269691" y="1676308"/>
              <a:ext cx="3506957" cy="491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83"/>
                </a:lnSpc>
              </a:pPr>
              <a:r>
                <a:rPr lang="en-US" sz="2605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Presidente AFRAC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269691" y="2205589"/>
              <a:ext cx="2481188" cy="491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83"/>
                </a:lnSpc>
              </a:pPr>
              <a:r>
                <a:rPr lang="en-US" sz="2605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AFRAC Chair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62463" y="1073424"/>
            <a:ext cx="16230600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0"/>
              </a:lnSpc>
            </a:pPr>
            <a:r>
              <a:rPr lang="en-US" sz="3000">
                <a:solidFill>
                  <a:srgbClr val="EFECE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Transformación digital, una perspectiva desde IAAC, AFRAC, APAC, ARAC, EA y SADCA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2463" y="1689278"/>
            <a:ext cx="16230600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0"/>
              </a:lnSpc>
            </a:pPr>
            <a:r>
              <a:rPr lang="en-US" sz="3000">
                <a:solidFill>
                  <a:srgbClr val="64CBB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Digital Transformation, an IAAC, AFRAC, APAC, ARAC, EA and SADCA Perspective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074944" y="2354123"/>
            <a:ext cx="6787564" cy="2214822"/>
            <a:chOff x="0" y="0"/>
            <a:chExt cx="9050086" cy="2953096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2953096" cy="2953096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66675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1E5C76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3449131" y="1154834"/>
              <a:ext cx="4819143" cy="5732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48"/>
                </a:lnSpc>
              </a:pPr>
              <a:r>
                <a:rPr lang="en-US" sz="3056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Paola Mársico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449131" y="1766213"/>
              <a:ext cx="5600955" cy="520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30"/>
                </a:lnSpc>
              </a:pPr>
              <a:r>
                <a:rPr lang="en-US" sz="2748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Presidente del MLA de IAAC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449131" y="2324540"/>
              <a:ext cx="3201389" cy="520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30"/>
                </a:lnSpc>
              </a:pPr>
              <a:r>
                <a:rPr lang="en-US" sz="2748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IAAC MLA Chair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0" y="449332"/>
            <a:ext cx="18288000" cy="576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6"/>
              </a:lnSpc>
            </a:pPr>
            <a:r>
              <a:rPr lang="en-US" sz="420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PANEL 3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1138286" y="4825037"/>
            <a:ext cx="5241553" cy="2121244"/>
            <a:chOff x="0" y="0"/>
            <a:chExt cx="6988737" cy="2828326"/>
          </a:xfrm>
        </p:grpSpPr>
        <p:sp>
          <p:nvSpPr>
            <p:cNvPr id="28" name="TextBox 28"/>
            <p:cNvSpPr txBox="1"/>
            <p:nvPr/>
          </p:nvSpPr>
          <p:spPr>
            <a:xfrm>
              <a:off x="3205519" y="1828641"/>
              <a:ext cx="3783219" cy="480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0"/>
                </a:lnSpc>
              </a:pPr>
              <a:r>
                <a:rPr lang="en-US" sz="2554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Presidente de EA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0" y="0"/>
              <a:ext cx="2744519" cy="274451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66675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1E5C76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3205519" y="1121835"/>
              <a:ext cx="3783219" cy="538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5"/>
                </a:lnSpc>
              </a:pPr>
              <a:r>
                <a:rPr lang="en-US" sz="2840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Maureen Logghe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205519" y="2347533"/>
              <a:ext cx="3783219" cy="480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0"/>
                </a:lnSpc>
              </a:pPr>
              <a:r>
                <a:rPr lang="en-US" sz="2554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EA Chair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1138286" y="7562488"/>
            <a:ext cx="5604392" cy="2099597"/>
            <a:chOff x="0" y="0"/>
            <a:chExt cx="7472522" cy="2799462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2799462" cy="2799462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314" b="-31264"/>
                </a:stretch>
              </a:blipFill>
              <a:ln w="66675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1E5C76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3269691" y="1097232"/>
              <a:ext cx="4202830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4"/>
                </a:lnSpc>
              </a:pPr>
              <a:r>
                <a:rPr lang="en-US" sz="2897" dirty="0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Robin GOPEE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3269691" y="1676308"/>
              <a:ext cx="4202831" cy="491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83"/>
                </a:lnSpc>
              </a:pPr>
              <a:r>
                <a:rPr lang="en-US" sz="2605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Presidente de SADCA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269691" y="2308282"/>
              <a:ext cx="4202831" cy="491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83"/>
                </a:lnSpc>
              </a:pPr>
              <a:r>
                <a:rPr lang="en-US" sz="2605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SADCA Chair</a:t>
              </a: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7329764" y="9430609"/>
            <a:ext cx="3247895" cy="52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9"/>
              </a:lnSpc>
            </a:pPr>
            <a:r>
              <a:rPr lang="en-US" sz="3795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Pag 1</a:t>
            </a:r>
          </a:p>
        </p:txBody>
      </p:sp>
      <p:grpSp>
        <p:nvGrpSpPr>
          <p:cNvPr id="42" name="Group 6">
            <a:extLst>
              <a:ext uri="{FF2B5EF4-FFF2-40B4-BE49-F238E27FC236}">
                <a16:creationId xmlns:a16="http://schemas.microsoft.com/office/drawing/2014/main" id="{A1AF756A-B2DA-2A9A-049F-224C202B07C3}"/>
              </a:ext>
            </a:extLst>
          </p:cNvPr>
          <p:cNvGrpSpPr/>
          <p:nvPr/>
        </p:nvGrpSpPr>
        <p:grpSpPr>
          <a:xfrm>
            <a:off x="1458010" y="4487697"/>
            <a:ext cx="6502891" cy="2257528"/>
            <a:chOff x="-83776" y="-230088"/>
            <a:chExt cx="7625595" cy="2608396"/>
          </a:xfrm>
        </p:grpSpPr>
        <p:sp>
          <p:nvSpPr>
            <p:cNvPr id="43" name="TextBox 7">
              <a:extLst>
                <a:ext uri="{FF2B5EF4-FFF2-40B4-BE49-F238E27FC236}">
                  <a16:creationId xmlns:a16="http://schemas.microsoft.com/office/drawing/2014/main" id="{B824F723-FA94-B46E-9E0F-8F14C4D36FF3}"/>
                </a:ext>
              </a:extLst>
            </p:cNvPr>
            <p:cNvSpPr txBox="1"/>
            <p:nvPr/>
          </p:nvSpPr>
          <p:spPr>
            <a:xfrm>
              <a:off x="2777795" y="929803"/>
              <a:ext cx="3881150" cy="461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35"/>
                </a:lnSpc>
              </a:pPr>
              <a:r>
                <a:rPr lang="en-US" sz="2461" dirty="0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Carlos Echeverria</a:t>
              </a:r>
            </a:p>
          </p:txBody>
        </p:sp>
        <p:grpSp>
          <p:nvGrpSpPr>
            <p:cNvPr id="44" name="Group 8">
              <a:extLst>
                <a:ext uri="{FF2B5EF4-FFF2-40B4-BE49-F238E27FC236}">
                  <a16:creationId xmlns:a16="http://schemas.microsoft.com/office/drawing/2014/main" id="{6C97C685-90D3-B0A0-D819-65EC8BBD1E93}"/>
                </a:ext>
              </a:extLst>
            </p:cNvPr>
            <p:cNvGrpSpPr/>
            <p:nvPr/>
          </p:nvGrpSpPr>
          <p:grpSpPr>
            <a:xfrm>
              <a:off x="-83776" y="-230088"/>
              <a:ext cx="2462084" cy="2608396"/>
              <a:chOff x="-28631" y="-78634"/>
              <a:chExt cx="841431" cy="891434"/>
            </a:xfrm>
          </p:grpSpPr>
          <p:sp>
            <p:nvSpPr>
              <p:cNvPr id="47" name="Freeform 9">
                <a:extLst>
                  <a:ext uri="{FF2B5EF4-FFF2-40B4-BE49-F238E27FC236}">
                    <a16:creationId xmlns:a16="http://schemas.microsoft.com/office/drawing/2014/main" id="{C599DF78-F32F-36C5-8467-317BC8CA005A}"/>
                  </a:ext>
                </a:extLst>
              </p:cNvPr>
              <p:cNvSpPr/>
              <p:nvPr/>
            </p:nvSpPr>
            <p:spPr>
              <a:xfrm>
                <a:off x="-28631" y="-78634"/>
                <a:ext cx="841431" cy="89143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66675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1E5C76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45" name="TextBox 10">
              <a:extLst>
                <a:ext uri="{FF2B5EF4-FFF2-40B4-BE49-F238E27FC236}">
                  <a16:creationId xmlns:a16="http://schemas.microsoft.com/office/drawing/2014/main" id="{33C71C91-4B95-50D0-5CCA-3707AE6571E2}"/>
                </a:ext>
              </a:extLst>
            </p:cNvPr>
            <p:cNvSpPr txBox="1"/>
            <p:nvPr/>
          </p:nvSpPr>
          <p:spPr>
            <a:xfrm>
              <a:off x="2777796" y="1429855"/>
              <a:ext cx="4764023" cy="3593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279"/>
                </a:lnSpc>
              </a:pPr>
              <a:r>
                <a:rPr lang="en-US" sz="2800" dirty="0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IAAC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75A7D">
                    <a:alpha val="79000"/>
                  </a:srgbClr>
                </a:gs>
                <a:gs pos="100000">
                  <a:srgbClr val="140422">
                    <a:alpha val="79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111321" y="5492870"/>
            <a:ext cx="9752163" cy="2269301"/>
            <a:chOff x="0" y="0"/>
            <a:chExt cx="13002884" cy="302573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3025734" cy="3025734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66675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1E5C76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3646788" y="301548"/>
              <a:ext cx="4937681" cy="598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5"/>
                </a:lnSpc>
              </a:pPr>
              <a:r>
                <a:rPr lang="en-US" sz="3131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Malika Gope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646788" y="937724"/>
              <a:ext cx="9356096" cy="1024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00"/>
                </a:lnSpc>
              </a:pPr>
              <a:r>
                <a:rPr lang="en-US" sz="2816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Coordinadora del proyecto APAC-PTB sobre transformación digital de APAC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646788" y="2000779"/>
              <a:ext cx="9356096" cy="1024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00"/>
                </a:lnSpc>
              </a:pPr>
              <a:r>
                <a:rPr lang="en-US" sz="2816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Convenor of the APAC-PTB Project on Digital Transformation of APAC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1161956"/>
            <a:ext cx="16230600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0"/>
              </a:lnSpc>
            </a:pPr>
            <a:r>
              <a:rPr lang="en-US" sz="3000">
                <a:solidFill>
                  <a:srgbClr val="EFECE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La transformación digital facilita la comunicación y el acceso a la información compartida.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1765478"/>
            <a:ext cx="16230600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0"/>
              </a:lnSpc>
            </a:pPr>
            <a:r>
              <a:rPr lang="en-US" sz="3000">
                <a:solidFill>
                  <a:srgbClr val="64CBB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Digital Transformation, an IAAC, AFRAC, APAC, ARAC, EA and SADCA Perspective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0" y="449332"/>
            <a:ext cx="18288000" cy="576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6"/>
              </a:lnSpc>
            </a:pPr>
            <a:r>
              <a:rPr lang="en-US" sz="420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PANEL 3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28700" y="5111870"/>
            <a:ext cx="5817853" cy="2269301"/>
            <a:chOff x="0" y="0"/>
            <a:chExt cx="7757137" cy="3025734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3025734" cy="3025734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65119" r="-42162" b="-53765"/>
                </a:stretch>
              </a:blipFill>
              <a:ln w="66675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1E5C76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533970" y="1172543"/>
              <a:ext cx="4223167" cy="598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5"/>
                </a:lnSpc>
              </a:pPr>
              <a:r>
                <a:rPr lang="en-US" sz="3131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Moslem Barrak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533970" y="1808720"/>
              <a:ext cx="4223167" cy="533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00"/>
                </a:lnSpc>
              </a:pPr>
              <a:r>
                <a:rPr lang="en-US" sz="2816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Secretario de ARAC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533970" y="2491774"/>
              <a:ext cx="3294002" cy="533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00"/>
                </a:lnSpc>
              </a:pPr>
              <a:r>
                <a:rPr lang="en-US" sz="2816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ARAC Secretary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8700" y="7831794"/>
            <a:ext cx="9929486" cy="2214494"/>
            <a:chOff x="0" y="0"/>
            <a:chExt cx="13239315" cy="29526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2952659" cy="29526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66675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1E5C76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3448620" y="1154670"/>
              <a:ext cx="4818430" cy="57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47"/>
                </a:lnSpc>
              </a:pPr>
              <a:r>
                <a:rPr lang="en-US" sz="3056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Jennifer Dannielson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448620" y="1765957"/>
              <a:ext cx="9790695" cy="520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30"/>
                </a:lnSpc>
              </a:pPr>
              <a:r>
                <a:rPr lang="en-US" sz="2748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Presidente de la Red de Digitalización de APAC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448620" y="2432515"/>
              <a:ext cx="9790695" cy="520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30"/>
                </a:lnSpc>
              </a:pPr>
              <a:r>
                <a:rPr lang="en-US" sz="2748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Chair of the APAC Digitalization Network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4886627" y="9509334"/>
            <a:ext cx="3247895" cy="52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9"/>
              </a:lnSpc>
            </a:pPr>
            <a:r>
              <a:rPr lang="en-US" sz="3795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Pag 2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4988577" y="2535098"/>
            <a:ext cx="6787564" cy="2214822"/>
            <a:chOff x="0" y="0"/>
            <a:chExt cx="9050086" cy="2953096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2953096" cy="295309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66675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1E5C76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3449131" y="1154834"/>
              <a:ext cx="4819143" cy="5732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48"/>
                </a:lnSpc>
              </a:pPr>
              <a:r>
                <a:rPr lang="en-US" sz="3056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Paola Mársico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449131" y="1766213"/>
              <a:ext cx="5600955" cy="520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30"/>
                </a:lnSpc>
              </a:pPr>
              <a:r>
                <a:rPr lang="en-US" sz="2748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Presidente del MLA de IAAC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3449131" y="2324540"/>
              <a:ext cx="3201389" cy="520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30"/>
                </a:lnSpc>
              </a:pPr>
              <a:r>
                <a:rPr lang="en-US" sz="2748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IAAC MLA Chair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75A7D">
                    <a:alpha val="79000"/>
                  </a:srgbClr>
                </a:gs>
                <a:gs pos="100000">
                  <a:srgbClr val="140422">
                    <a:alpha val="79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61109" y="4686229"/>
            <a:ext cx="9295444" cy="2743225"/>
            <a:chOff x="0" y="0"/>
            <a:chExt cx="12393925" cy="365763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3503778" cy="3657633"/>
              <a:chOff x="0" y="0"/>
              <a:chExt cx="77861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7861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78610" h="812800">
                    <a:moveTo>
                      <a:pt x="389305" y="0"/>
                    </a:moveTo>
                    <a:cubicBezTo>
                      <a:pt x="174298" y="0"/>
                      <a:pt x="0" y="181951"/>
                      <a:pt x="0" y="406400"/>
                    </a:cubicBezTo>
                    <a:cubicBezTo>
                      <a:pt x="0" y="630849"/>
                      <a:pt x="174298" y="812800"/>
                      <a:pt x="389305" y="812800"/>
                    </a:cubicBezTo>
                    <a:cubicBezTo>
                      <a:pt x="604312" y="812800"/>
                      <a:pt x="778610" y="630849"/>
                      <a:pt x="778610" y="406400"/>
                    </a:cubicBezTo>
                    <a:cubicBezTo>
                      <a:pt x="778610" y="181951"/>
                      <a:pt x="604312" y="0"/>
                      <a:pt x="389305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866" r="-866"/>
                </a:stretch>
              </a:blipFill>
              <a:ln w="66675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1E5C76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4092311" y="1428512"/>
              <a:ext cx="5717798" cy="711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99"/>
                </a:lnSpc>
              </a:pPr>
              <a:r>
                <a:rPr lang="en-US" sz="3785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Alexis Valqui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092311" y="2188024"/>
              <a:ext cx="8301614" cy="643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6"/>
                </a:lnSpc>
              </a:pPr>
              <a:r>
                <a:rPr lang="en-US" sz="3404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Consultor del PTB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092311" y="2879554"/>
              <a:ext cx="7915445" cy="643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6"/>
                </a:lnSpc>
              </a:pPr>
              <a:r>
                <a:rPr lang="en-US" sz="3404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PTB Consultant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789138" y="3559571"/>
            <a:ext cx="9198739" cy="2253315"/>
            <a:chOff x="0" y="0"/>
            <a:chExt cx="12264986" cy="300442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3004420" cy="300442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35421" r="-28586" b="-64007"/>
                </a:stretch>
              </a:blipFill>
              <a:ln w="66675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1E5C76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3509076" y="1164552"/>
              <a:ext cx="4902899" cy="593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02"/>
                </a:lnSpc>
              </a:pPr>
              <a:r>
                <a:rPr lang="en-US" sz="3109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Diego Rodríguez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509076" y="1796247"/>
              <a:ext cx="8755910" cy="529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80"/>
                </a:lnSpc>
              </a:pPr>
              <a:r>
                <a:rPr lang="en-US" sz="2796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Director Técnico Nacional ONAC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509076" y="2474490"/>
              <a:ext cx="7012386" cy="529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80"/>
                </a:lnSpc>
              </a:pPr>
              <a:r>
                <a:rPr lang="en-US" sz="2796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ONAC National Technical Director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789138" y="6981032"/>
            <a:ext cx="10147636" cy="2274192"/>
            <a:chOff x="0" y="0"/>
            <a:chExt cx="13530182" cy="3032255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2255" cy="3032255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66675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1E5C76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3343309" y="1229529"/>
              <a:ext cx="10186872" cy="5247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0"/>
                </a:lnSpc>
              </a:pPr>
              <a:r>
                <a:rPr lang="en-US" sz="2787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Rodolfo Saboia Lima de Souza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343309" y="1775387"/>
              <a:ext cx="7877417" cy="466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1"/>
                </a:lnSpc>
              </a:pPr>
              <a:r>
                <a:rPr lang="en-US" sz="2516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Presidente M4DT del SIM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343309" y="2361469"/>
              <a:ext cx="6932164" cy="466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1"/>
                </a:lnSpc>
              </a:pPr>
              <a:r>
                <a:rPr lang="en-US" sz="2516">
                  <a:solidFill>
                    <a:srgbClr val="72F3B2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SIM M4DT Chair 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488528" y="530867"/>
            <a:ext cx="14169859" cy="831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en-US" sz="3200">
                <a:solidFill>
                  <a:srgbClr val="EFECE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Nuevas tecnologías para la optimización de procesos de evaluación de la </a:t>
            </a:r>
          </a:p>
          <a:p>
            <a:pPr algn="ctr">
              <a:lnSpc>
                <a:spcPts val="3296"/>
              </a:lnSpc>
            </a:pPr>
            <a:r>
              <a:rPr lang="en-US" sz="3200">
                <a:solidFill>
                  <a:srgbClr val="EFECE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conformidad y acreditación, una mirada desde la normalización.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-336111" y="974986"/>
            <a:ext cx="4093094" cy="609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2"/>
              </a:lnSpc>
            </a:pPr>
            <a:r>
              <a:rPr lang="en-US" sz="440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PANEL 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56983" y="1641496"/>
            <a:ext cx="13397082" cy="831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en-US" sz="3200">
                <a:solidFill>
                  <a:srgbClr val="64CBB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New technologies for the optimization of conformity assessment and </a:t>
            </a:r>
          </a:p>
          <a:p>
            <a:pPr algn="ctr">
              <a:lnSpc>
                <a:spcPts val="3296"/>
              </a:lnSpc>
            </a:pPr>
            <a:r>
              <a:rPr lang="en-US" sz="3200">
                <a:solidFill>
                  <a:srgbClr val="64CBB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accreditation processes, a view from standardization.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647</Words>
  <Application>Microsoft Office PowerPoint</Application>
  <PresentationFormat>Personalizado</PresentationFormat>
  <Paragraphs>106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Glacial Indifference</vt:lpstr>
      <vt:lpstr>Calibri</vt:lpstr>
      <vt:lpstr>Arial</vt:lpstr>
      <vt:lpstr>Glacial Indifference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Paneles</dc:title>
  <cp:lastModifiedBy>Teccordinator</cp:lastModifiedBy>
  <cp:revision>3</cp:revision>
  <dcterms:created xsi:type="dcterms:W3CDTF">2006-08-16T00:00:00Z</dcterms:created>
  <dcterms:modified xsi:type="dcterms:W3CDTF">2024-07-31T16:59:45Z</dcterms:modified>
  <dc:identifier>DAGMEFUGXWY</dc:identifier>
</cp:coreProperties>
</file>